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8" r:id="rId3"/>
    <p:sldId id="269" r:id="rId4"/>
    <p:sldId id="270" r:id="rId5"/>
    <p:sldId id="265" r:id="rId6"/>
    <p:sldId id="272" r:id="rId7"/>
    <p:sldId id="277" r:id="rId8"/>
    <p:sldId id="273" r:id="rId9"/>
    <p:sldId id="276" r:id="rId10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9FB"/>
    <a:srgbClr val="FFFFFF"/>
    <a:srgbClr val="133E51"/>
    <a:srgbClr val="5DA8D5"/>
    <a:srgbClr val="65B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5967029-09ED-47F2-A32A-C25CCB0997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78C28F-C7D1-4C9C-88B0-FC365EE2B8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5/12/2022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96517-8D09-47A8-A03D-F644512660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SAME Executive Advisory Group Meeting, 0900-1200 MDT, May 12,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918C9-468C-47F0-A894-37AE359A739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BBB7A-FDE4-415A-9AEB-0E1002784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5160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r>
              <a:rPr lang="en-US"/>
              <a:t>5/12/2022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/>
              <a:t>SAME Executive Advisory Group Meeting, 0900-1200 MDT, May 12,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E56BE31-F7E5-4F93-A355-CFEE0F081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293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5DA8D5"/>
                </a:solidFill>
                <a:latin typeface="Antonio Light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8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26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7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33E51"/>
                </a:solidFill>
              </a:defRPr>
            </a:lvl1pPr>
            <a:lvl2pPr>
              <a:defRPr>
                <a:solidFill>
                  <a:srgbClr val="133E51"/>
                </a:solidFill>
              </a:defRPr>
            </a:lvl2pPr>
            <a:lvl3pPr>
              <a:defRPr>
                <a:solidFill>
                  <a:srgbClr val="133E51"/>
                </a:solidFill>
              </a:defRPr>
            </a:lvl3pPr>
            <a:lvl4pPr>
              <a:defRPr>
                <a:solidFill>
                  <a:srgbClr val="133E51"/>
                </a:solidFill>
              </a:defRPr>
            </a:lvl4pPr>
            <a:lvl5pPr>
              <a:defRPr>
                <a:solidFill>
                  <a:srgbClr val="133E5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C86522-9764-48BC-AB85-D7F7E2D53FBB}"/>
              </a:ext>
            </a:extLst>
          </p:cNvPr>
          <p:cNvSpPr/>
          <p:nvPr userDrawn="1"/>
        </p:nvSpPr>
        <p:spPr>
          <a:xfrm>
            <a:off x="64655" y="64655"/>
            <a:ext cx="12053454" cy="6724072"/>
          </a:xfrm>
          <a:prstGeom prst="rect">
            <a:avLst/>
          </a:prstGeom>
          <a:noFill/>
          <a:ln w="152400">
            <a:solidFill>
              <a:srgbClr val="133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9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5DA8D5"/>
                </a:solidFill>
                <a:latin typeface="Antonio Light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2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9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4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803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3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65B7CC"/>
                </a:solidFill>
                <a:latin typeface="Antonio Light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1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5/12/2022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Solving The Transitioning Federal Small Business Challenge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89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65B7CC"/>
                </a:solidFill>
                <a:latin typeface="Antonio Light" pitchFamily="2" charset="0"/>
              </a:defRPr>
            </a:lvl1pPr>
          </a:lstStyle>
          <a:p>
            <a:r>
              <a:rPr lang="en-US"/>
              <a:t>5/12/2022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050" kern="1200" dirty="0" smtClean="0">
                <a:solidFill>
                  <a:srgbClr val="65B7CC"/>
                </a:solidFill>
                <a:latin typeface="Antonio Light" pitchFamily="2" charset="0"/>
                <a:ea typeface="+mn-ea"/>
                <a:cs typeface="+mn-cs"/>
              </a:defRPr>
            </a:lvl1pPr>
          </a:lstStyle>
          <a:p>
            <a:r>
              <a:rPr lang="en-US"/>
              <a:t>Solving The Transitioning Federal Small Business Challenge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050" kern="1200" smtClean="0">
                <a:solidFill>
                  <a:srgbClr val="65B7CC"/>
                </a:solidFill>
                <a:latin typeface="Antonio Light" pitchFamily="2" charset="0"/>
                <a:ea typeface="+mn-ea"/>
                <a:cs typeface="+mn-cs"/>
              </a:defRPr>
            </a:lvl1pPr>
          </a:lstStyle>
          <a:p>
            <a:fld id="{97C694D6-6BA3-4D21-8ECB-D6D03764A1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C0A568-9523-411C-BACF-F8E86486B90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0">
            <a:solidFill>
              <a:srgbClr val="133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2D206E-942A-4419-983D-D8D8D490D4E5}"/>
              </a:ext>
            </a:extLst>
          </p:cNvPr>
          <p:cNvSpPr/>
          <p:nvPr userDrawn="1"/>
        </p:nvSpPr>
        <p:spPr>
          <a:xfrm>
            <a:off x="64655" y="64655"/>
            <a:ext cx="12053454" cy="6724072"/>
          </a:xfrm>
          <a:prstGeom prst="rect">
            <a:avLst/>
          </a:prstGeom>
          <a:noFill/>
          <a:ln w="152400">
            <a:solidFill>
              <a:srgbClr val="133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45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5B7CC"/>
          </a:solidFill>
          <a:latin typeface="Antonio bold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6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A2471C1-8B01-44B9-9A09-9340E33F0B12}"/>
              </a:ext>
            </a:extLst>
          </p:cNvPr>
          <p:cNvGrpSpPr/>
          <p:nvPr/>
        </p:nvGrpSpPr>
        <p:grpSpPr>
          <a:xfrm>
            <a:off x="152400" y="2469623"/>
            <a:ext cx="11887200" cy="3858386"/>
            <a:chOff x="147780" y="2469623"/>
            <a:chExt cx="11887200" cy="385838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90C19B3-69F2-466F-BF27-D61A37256D6A}"/>
                </a:ext>
              </a:extLst>
            </p:cNvPr>
            <p:cNvSpPr txBox="1"/>
            <p:nvPr/>
          </p:nvSpPr>
          <p:spPr>
            <a:xfrm>
              <a:off x="347072" y="2469623"/>
              <a:ext cx="1149154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rgbClr val="133E51"/>
                  </a:solidFill>
                  <a:latin typeface="Antonio bold" pitchFamily="2" charset="0"/>
                </a:rPr>
                <a:t>Solving the Unnecessary Contracting Cliff for Enterprises to Scale Successfully (SUCCESS) 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265A775-106A-4046-96E3-BFDA1AF55EE1}"/>
                </a:ext>
              </a:extLst>
            </p:cNvPr>
            <p:cNvSpPr txBox="1"/>
            <p:nvPr/>
          </p:nvSpPr>
          <p:spPr>
            <a:xfrm>
              <a:off x="2503053" y="5804789"/>
              <a:ext cx="71766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rgbClr val="133E51"/>
                  </a:solidFill>
                  <a:latin typeface="Antonio Light" pitchFamily="2" charset="0"/>
                </a:rPr>
                <a:t>January 6, 2023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265A775-106A-4046-96E3-BFDA1AF55EE1}"/>
                </a:ext>
              </a:extLst>
            </p:cNvPr>
            <p:cNvSpPr txBox="1"/>
            <p:nvPr/>
          </p:nvSpPr>
          <p:spPr>
            <a:xfrm>
              <a:off x="147780" y="4650330"/>
              <a:ext cx="118872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rgbClr val="133E51"/>
                  </a:solidFill>
                  <a:latin typeface="Antonio Light" pitchFamily="2" charset="0"/>
                </a:rPr>
                <a:t>Mercedes Enrique, MBA, F.SAME </a:t>
              </a:r>
            </a:p>
            <a:p>
              <a:pPr algn="ctr"/>
              <a:r>
                <a:rPr lang="en-US" sz="3200" dirty="0">
                  <a:solidFill>
                    <a:srgbClr val="133E51"/>
                  </a:solidFill>
                  <a:latin typeface="Antonio Light" pitchFamily="2" charset="0"/>
                </a:rPr>
                <a:t>President, CMS Corporation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5C7C95D-F914-42B9-86AF-6377CDBB26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0" t="44488" r="25407" b="40049"/>
          <a:stretch/>
        </p:blipFill>
        <p:spPr>
          <a:xfrm>
            <a:off x="4203222" y="617921"/>
            <a:ext cx="3736731" cy="167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536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C668E04-8DF8-4A3A-AB24-16080A6324D7}"/>
              </a:ext>
            </a:extLst>
          </p:cNvPr>
          <p:cNvSpPr/>
          <p:nvPr/>
        </p:nvSpPr>
        <p:spPr>
          <a:xfrm>
            <a:off x="5223163" y="1646382"/>
            <a:ext cx="1736437" cy="1757218"/>
          </a:xfrm>
          <a:prstGeom prst="rect">
            <a:avLst/>
          </a:prstGeom>
          <a:solidFill>
            <a:srgbClr val="133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B93BF-CEF1-4436-8F8C-C3C2D0F61C9E}"/>
              </a:ext>
            </a:extLst>
          </p:cNvPr>
          <p:cNvSpPr txBox="1"/>
          <p:nvPr/>
        </p:nvSpPr>
        <p:spPr>
          <a:xfrm>
            <a:off x="2507673" y="3706535"/>
            <a:ext cx="7176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noProof="0" dirty="0">
                <a:solidFill>
                  <a:srgbClr val="133E51"/>
                </a:solidFill>
                <a:latin typeface="Antonio bold" pitchFamily="2" charset="0"/>
              </a:rPr>
              <a:t>PROBLEM</a:t>
            </a:r>
          </a:p>
        </p:txBody>
      </p:sp>
      <p:pic>
        <p:nvPicPr>
          <p:cNvPr id="11" name="Graphic 10" descr="Architecture with solid fill">
            <a:extLst>
              <a:ext uri="{FF2B5EF4-FFF2-40B4-BE49-F238E27FC236}">
                <a16:creationId xmlns:a16="http://schemas.microsoft.com/office/drawing/2014/main" id="{31AC473E-64D5-405F-8980-E6326AADB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48875" y="1853184"/>
            <a:ext cx="1305653" cy="130565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4229DB-A502-4053-BA11-994594A3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04B3B9-67A7-41D8-8D32-C7DE8537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www.cmscorp.com/success/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5B9A45-F242-45F9-841C-E39C9C831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26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4E4F7-5DF6-4F5B-8EE5-E8EDB06A5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SAME </a:t>
            </a:r>
            <a:r>
              <a:rPr lang="en-US" dirty="0">
                <a:solidFill>
                  <a:srgbClr val="65B7CC"/>
                </a:solidFill>
                <a:latin typeface="Antonio bold" pitchFamily="2" charset="0"/>
              </a:rPr>
              <a:t>INDUSTRY-GOVERNMENT ENGAGEMENT (IGE) INITIATIVE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E801CBA-4B7E-4F88-A99B-8E0E43FBD9EB}"/>
              </a:ext>
            </a:extLst>
          </p:cNvPr>
          <p:cNvSpPr txBox="1">
            <a:spLocks/>
          </p:cNvSpPr>
          <p:nvPr/>
        </p:nvSpPr>
        <p:spPr>
          <a:xfrm>
            <a:off x="6470073" y="2046490"/>
            <a:ext cx="4697510" cy="528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rgbClr val="5DA8D5"/>
                </a:solidFill>
                <a:latin typeface="Antonio Light" pitchFamily="2" charset="0"/>
              </a:rPr>
              <a:t>Advanced Small Businesses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5380016-F017-45BD-8E97-CAE0499ED07E}"/>
              </a:ext>
            </a:extLst>
          </p:cNvPr>
          <p:cNvSpPr txBox="1">
            <a:spLocks/>
          </p:cNvSpPr>
          <p:nvPr/>
        </p:nvSpPr>
        <p:spPr>
          <a:xfrm>
            <a:off x="492369" y="1984946"/>
            <a:ext cx="4888523" cy="6520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rgbClr val="5DA8D5"/>
                </a:solidFill>
                <a:latin typeface="Antonio Light" pitchFamily="2" charset="0"/>
              </a:rPr>
              <a:t>Shrinking Federal Industrial Base</a:t>
            </a:r>
          </a:p>
          <a:p>
            <a:pPr algn="ctr"/>
            <a:r>
              <a:rPr lang="en-US" sz="2800" dirty="0">
                <a:solidFill>
                  <a:srgbClr val="5DA8D5"/>
                </a:solidFill>
                <a:latin typeface="Antonio Light" pitchFamily="2" charset="0"/>
              </a:rPr>
              <a:t>38% in last 10 years</a:t>
            </a:r>
          </a:p>
        </p:txBody>
      </p:sp>
      <p:pic>
        <p:nvPicPr>
          <p:cNvPr id="10" name="Picture 9" descr="A picture containing calendar&#10;&#10;Description automatically generated">
            <a:extLst>
              <a:ext uri="{FF2B5EF4-FFF2-40B4-BE49-F238E27FC236}">
                <a16:creationId xmlns:a16="http://schemas.microsoft.com/office/drawing/2014/main" id="{8FAAC917-DDAB-43CD-BB5A-4C2FD3CE98D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801" y="2698494"/>
            <a:ext cx="3302054" cy="33020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731" y="2698494"/>
            <a:ext cx="3302054" cy="330205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9BC73-B3EF-4090-B0DB-D17E57360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ED93A-D453-4463-9A7F-8457314F6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www.cmscorp.com/success/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78399-BD8C-496D-853C-DFB34FAF1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40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C668E04-8DF8-4A3A-AB24-16080A6324D7}"/>
              </a:ext>
            </a:extLst>
          </p:cNvPr>
          <p:cNvSpPr/>
          <p:nvPr/>
        </p:nvSpPr>
        <p:spPr>
          <a:xfrm>
            <a:off x="5223163" y="1646382"/>
            <a:ext cx="1736437" cy="1757218"/>
          </a:xfrm>
          <a:prstGeom prst="rect">
            <a:avLst/>
          </a:prstGeom>
          <a:solidFill>
            <a:srgbClr val="133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B93BF-CEF1-4436-8F8C-C3C2D0F61C9E}"/>
              </a:ext>
            </a:extLst>
          </p:cNvPr>
          <p:cNvSpPr txBox="1"/>
          <p:nvPr/>
        </p:nvSpPr>
        <p:spPr>
          <a:xfrm>
            <a:off x="2507673" y="3706535"/>
            <a:ext cx="71766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noProof="0" dirty="0">
                <a:solidFill>
                  <a:srgbClr val="133E51"/>
                </a:solidFill>
                <a:latin typeface="Antonio bold" pitchFamily="2" charset="0"/>
              </a:rPr>
              <a:t>SOLUTION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rgbClr val="133E51"/>
                </a:solidFill>
                <a:latin typeface="Antonio bold" pitchFamily="2" charset="0"/>
              </a:rPr>
              <a:t>Seven </a:t>
            </a:r>
            <a:r>
              <a:rPr lang="en-US" sz="4800" noProof="0" dirty="0">
                <a:solidFill>
                  <a:srgbClr val="133E51"/>
                </a:solidFill>
                <a:latin typeface="Antonio bold" pitchFamily="2" charset="0"/>
              </a:rPr>
              <a:t>Year PILOT Program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133E51"/>
              </a:solidFill>
              <a:effectLst/>
              <a:uLnTx/>
              <a:uFillTx/>
              <a:latin typeface="Antonio bold" pitchFamily="2" charset="0"/>
              <a:ea typeface="+mn-ea"/>
              <a:cs typeface="+mn-cs"/>
            </a:endParaRPr>
          </a:p>
        </p:txBody>
      </p:sp>
      <p:pic>
        <p:nvPicPr>
          <p:cNvPr id="11" name="Graphic 10" descr="Architecture with solid fill">
            <a:extLst>
              <a:ext uri="{FF2B5EF4-FFF2-40B4-BE49-F238E27FC236}">
                <a16:creationId xmlns:a16="http://schemas.microsoft.com/office/drawing/2014/main" id="{31AC473E-64D5-405F-8980-E6326AADB2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8875" y="1853184"/>
            <a:ext cx="1305653" cy="130565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4229DB-A502-4053-BA11-994594A3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04B3B9-67A7-41D8-8D32-C7DE8537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www.cmscorp.com/success/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5B9A45-F242-45F9-841C-E39C9C831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2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2DBB9-C2D0-4A8A-94D7-4D1FF6C90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7-YEAR TRANSITIONING PROGRAM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32FFE-C331-49D7-8A66-481CC74A3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EEEB3-35A6-4343-8219-E6F7D9E52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www.cmscorp.com/success/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56140-1B7B-4970-B118-759522FF3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0747CB-AE78-4995-B07F-57F34CB5D26A}"/>
              </a:ext>
            </a:extLst>
          </p:cNvPr>
          <p:cNvSpPr/>
          <p:nvPr/>
        </p:nvSpPr>
        <p:spPr>
          <a:xfrm>
            <a:off x="701669" y="2296428"/>
            <a:ext cx="766777" cy="766777"/>
          </a:xfrm>
          <a:prstGeom prst="rect">
            <a:avLst/>
          </a:prstGeom>
          <a:solidFill>
            <a:srgbClr val="133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3F70DA-03DB-4E2F-8D78-605931C2166D}"/>
              </a:ext>
            </a:extLst>
          </p:cNvPr>
          <p:cNvSpPr/>
          <p:nvPr/>
        </p:nvSpPr>
        <p:spPr>
          <a:xfrm>
            <a:off x="701668" y="4510954"/>
            <a:ext cx="766777" cy="766777"/>
          </a:xfrm>
          <a:prstGeom prst="rect">
            <a:avLst/>
          </a:prstGeom>
          <a:solidFill>
            <a:srgbClr val="133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65773AF-1DF7-4AB4-92EE-3E9D6A406530}"/>
              </a:ext>
            </a:extLst>
          </p:cNvPr>
          <p:cNvSpPr txBox="1">
            <a:spLocks/>
          </p:cNvSpPr>
          <p:nvPr/>
        </p:nvSpPr>
        <p:spPr>
          <a:xfrm>
            <a:off x="1685146" y="2416228"/>
            <a:ext cx="3626093" cy="528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5DA8D5"/>
                </a:solidFill>
                <a:latin typeface="Antonio Light" pitchFamily="2" charset="0"/>
              </a:rPr>
              <a:t>Small Business (SB) Outgrows Size Standard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623C2C6-49B2-459E-B6B2-B6A3F95605A5}"/>
              </a:ext>
            </a:extLst>
          </p:cNvPr>
          <p:cNvSpPr txBox="1">
            <a:spLocks/>
          </p:cNvSpPr>
          <p:nvPr/>
        </p:nvSpPr>
        <p:spPr>
          <a:xfrm>
            <a:off x="1658161" y="4623677"/>
            <a:ext cx="4317605" cy="528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5DA8D5"/>
                </a:solidFill>
                <a:latin typeface="Antonio Light" pitchFamily="2" charset="0"/>
              </a:rPr>
              <a:t>Can Enter Program: Remains “Small” @  Developmental Stage: Years 1-2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DDE092-B64A-4F34-A456-DA0E71F81421}"/>
              </a:ext>
            </a:extLst>
          </p:cNvPr>
          <p:cNvSpPr/>
          <p:nvPr/>
        </p:nvSpPr>
        <p:spPr>
          <a:xfrm>
            <a:off x="6382285" y="2296428"/>
            <a:ext cx="766777" cy="766777"/>
          </a:xfrm>
          <a:prstGeom prst="rect">
            <a:avLst/>
          </a:prstGeom>
          <a:solidFill>
            <a:srgbClr val="133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23F39-3DDF-4F7E-AF33-44B723D90D72}"/>
              </a:ext>
            </a:extLst>
          </p:cNvPr>
          <p:cNvSpPr/>
          <p:nvPr/>
        </p:nvSpPr>
        <p:spPr>
          <a:xfrm>
            <a:off x="6382284" y="4510954"/>
            <a:ext cx="766777" cy="766777"/>
          </a:xfrm>
          <a:prstGeom prst="rect">
            <a:avLst/>
          </a:prstGeom>
          <a:solidFill>
            <a:srgbClr val="133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DA76588-F252-4F6D-838C-1414A14BB861}"/>
              </a:ext>
            </a:extLst>
          </p:cNvPr>
          <p:cNvSpPr txBox="1">
            <a:spLocks/>
          </p:cNvSpPr>
          <p:nvPr/>
        </p:nvSpPr>
        <p:spPr>
          <a:xfrm>
            <a:off x="7365762" y="2407436"/>
            <a:ext cx="3988038" cy="528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5DA8D5"/>
                </a:solidFill>
                <a:latin typeface="Antonio Light" pitchFamily="2" charset="0"/>
              </a:rPr>
              <a:t>Remains “Small” and Enters Transitional Stage: Years 3-7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03CE176-3948-429E-AA4D-AF36467981DF}"/>
              </a:ext>
            </a:extLst>
          </p:cNvPr>
          <p:cNvSpPr txBox="1">
            <a:spLocks/>
          </p:cNvSpPr>
          <p:nvPr/>
        </p:nvSpPr>
        <p:spPr>
          <a:xfrm>
            <a:off x="7365761" y="4447345"/>
            <a:ext cx="4495061" cy="944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5DA8D5"/>
                </a:solidFill>
                <a:latin typeface="Antonio Light" pitchFamily="2" charset="0"/>
              </a:rPr>
              <a:t>Business Becomes “Other-Than-Small”</a:t>
            </a:r>
          </a:p>
        </p:txBody>
      </p:sp>
      <p:pic>
        <p:nvPicPr>
          <p:cNvPr id="20" name="Graphic 19" descr="Saw with solid fill">
            <a:extLst>
              <a:ext uri="{FF2B5EF4-FFF2-40B4-BE49-F238E27FC236}">
                <a16:creationId xmlns:a16="http://schemas.microsoft.com/office/drawing/2014/main" id="{94344CF0-4113-463A-A954-55E882F821B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682" y="2397000"/>
            <a:ext cx="512748" cy="512748"/>
          </a:xfrm>
          <a:prstGeom prst="rect">
            <a:avLst/>
          </a:prstGeom>
        </p:spPr>
      </p:pic>
      <p:pic>
        <p:nvPicPr>
          <p:cNvPr id="22" name="Graphic 21" descr="Jackhammer with solid fill">
            <a:extLst>
              <a:ext uri="{FF2B5EF4-FFF2-40B4-BE49-F238E27FC236}">
                <a16:creationId xmlns:a16="http://schemas.microsoft.com/office/drawing/2014/main" id="{46F002E4-F62E-40AC-8A23-3EEEDBE8E81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11250" y="2397000"/>
            <a:ext cx="545409" cy="545409"/>
          </a:xfrm>
          <a:prstGeom prst="rect">
            <a:avLst/>
          </a:prstGeom>
        </p:spPr>
      </p:pic>
      <p:pic>
        <p:nvPicPr>
          <p:cNvPr id="24" name="Graphic 23" descr="Bulldozer with solid fill">
            <a:extLst>
              <a:ext uri="{FF2B5EF4-FFF2-40B4-BE49-F238E27FC236}">
                <a16:creationId xmlns:a16="http://schemas.microsoft.com/office/drawing/2014/main" id="{56AB4F17-E776-463D-9A2D-E2E040C324E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11250" y="4619539"/>
            <a:ext cx="539030" cy="539030"/>
          </a:xfrm>
          <a:prstGeom prst="rect">
            <a:avLst/>
          </a:prstGeom>
        </p:spPr>
      </p:pic>
      <p:pic>
        <p:nvPicPr>
          <p:cNvPr id="26" name="Graphic 25" descr="Excavator with solid fill">
            <a:extLst>
              <a:ext uri="{FF2B5EF4-FFF2-40B4-BE49-F238E27FC236}">
                <a16:creationId xmlns:a16="http://schemas.microsoft.com/office/drawing/2014/main" id="{077AF320-2CAE-421F-8E26-4140258EA5A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6473" y="4610993"/>
            <a:ext cx="534957" cy="53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962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C668E04-8DF8-4A3A-AB24-16080A6324D7}"/>
              </a:ext>
            </a:extLst>
          </p:cNvPr>
          <p:cNvSpPr/>
          <p:nvPr/>
        </p:nvSpPr>
        <p:spPr>
          <a:xfrm>
            <a:off x="5223163" y="1646382"/>
            <a:ext cx="1736437" cy="1757218"/>
          </a:xfrm>
          <a:prstGeom prst="rect">
            <a:avLst/>
          </a:prstGeom>
          <a:solidFill>
            <a:srgbClr val="133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B93BF-CEF1-4436-8F8C-C3C2D0F61C9E}"/>
              </a:ext>
            </a:extLst>
          </p:cNvPr>
          <p:cNvSpPr txBox="1"/>
          <p:nvPr/>
        </p:nvSpPr>
        <p:spPr>
          <a:xfrm>
            <a:off x="2503055" y="3715327"/>
            <a:ext cx="7176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133E51"/>
                </a:solidFill>
                <a:effectLst/>
                <a:uLnTx/>
                <a:uFillTx/>
                <a:latin typeface="Antonio bold" pitchFamily="2" charset="0"/>
                <a:ea typeface="+mn-ea"/>
                <a:cs typeface="+mn-cs"/>
              </a:rPr>
              <a:t>SUPPORTERS</a:t>
            </a:r>
          </a:p>
        </p:txBody>
      </p:sp>
      <p:pic>
        <p:nvPicPr>
          <p:cNvPr id="11" name="Graphic 10" descr="Architecture with solid fill">
            <a:extLst>
              <a:ext uri="{FF2B5EF4-FFF2-40B4-BE49-F238E27FC236}">
                <a16:creationId xmlns:a16="http://schemas.microsoft.com/office/drawing/2014/main" id="{31AC473E-64D5-405F-8980-E6326AADB2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8875" y="1853184"/>
            <a:ext cx="1305653" cy="1305653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D9E8F89-CBFD-477C-93F4-15D7E2E2ED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01/06/2023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2A0916C-BF00-487A-8651-22D95C746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www.cmscorp.com/success/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A328C0A-D776-4700-BB24-38119DD48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7C694D6-6BA3-4D21-8ECB-D6D03764A1E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516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0A318-C2BD-4D3B-879E-AE44C7B39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910" y="288926"/>
            <a:ext cx="11076890" cy="387350"/>
          </a:xfrm>
        </p:spPr>
        <p:txBody>
          <a:bodyPr>
            <a:normAutofit fontScale="90000"/>
          </a:bodyPr>
          <a:lstStyle/>
          <a:p>
            <a:r>
              <a:rPr lang="en-US" dirty="0"/>
              <a:t>MEET THE LEADERSHIP TEAM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1F2B12-F037-4900-AB60-2E7D9529DD39}"/>
              </a:ext>
            </a:extLst>
          </p:cNvPr>
          <p:cNvSpPr txBox="1"/>
          <p:nvPr/>
        </p:nvSpPr>
        <p:spPr>
          <a:xfrm>
            <a:off x="276910" y="2903589"/>
            <a:ext cx="1589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i="0" u="none" strike="noStrike" baseline="0" dirty="0">
                <a:solidFill>
                  <a:srgbClr val="133E51"/>
                </a:solidFill>
                <a:latin typeface="Calibri" panose="020F0502020204030204" pitchFamily="34" charset="0"/>
              </a:rPr>
              <a:t>CMS Corporation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Project Manager &amp; Chair</a:t>
            </a:r>
            <a:endParaRPr lang="en-US" sz="1400" dirty="0">
              <a:solidFill>
                <a:srgbClr val="133E51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4308EAF-8D0C-4D13-BD1F-DC1591EB2D3B}"/>
              </a:ext>
            </a:extLst>
          </p:cNvPr>
          <p:cNvSpPr txBox="1">
            <a:spLocks/>
          </p:cNvSpPr>
          <p:nvPr/>
        </p:nvSpPr>
        <p:spPr>
          <a:xfrm>
            <a:off x="253010" y="2496255"/>
            <a:ext cx="16610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Mercedes Enrique, F.SAME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7800F6-7729-4A1C-A20B-F6EE35726E29}"/>
              </a:ext>
            </a:extLst>
          </p:cNvPr>
          <p:cNvSpPr txBox="1"/>
          <p:nvPr/>
        </p:nvSpPr>
        <p:spPr>
          <a:xfrm>
            <a:off x="1905188" y="2903589"/>
            <a:ext cx="16632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i="0" u="none" strike="noStrike" baseline="0" dirty="0">
                <a:solidFill>
                  <a:srgbClr val="133E51"/>
                </a:solidFill>
                <a:latin typeface="Calibri" panose="020F0502020204030204" pitchFamily="34" charset="0"/>
              </a:rPr>
              <a:t>Valiant Construction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Legislative Committee Chair</a:t>
            </a:r>
            <a:endParaRPr lang="en-US" sz="1400" dirty="0">
              <a:solidFill>
                <a:srgbClr val="133E51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B544EC4-3B6F-49C7-9B94-BB53C9F73F26}"/>
              </a:ext>
            </a:extLst>
          </p:cNvPr>
          <p:cNvSpPr txBox="1">
            <a:spLocks/>
          </p:cNvSpPr>
          <p:nvPr/>
        </p:nvSpPr>
        <p:spPr>
          <a:xfrm>
            <a:off x="1925782" y="2496255"/>
            <a:ext cx="16610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Patrick Broderick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92F63F-515C-4655-803D-517626677C01}"/>
              </a:ext>
            </a:extLst>
          </p:cNvPr>
          <p:cNvSpPr txBox="1"/>
          <p:nvPr/>
        </p:nvSpPr>
        <p:spPr>
          <a:xfrm>
            <a:off x="3628993" y="2903589"/>
            <a:ext cx="15852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33E51"/>
                </a:solidFill>
              </a:rPr>
              <a:t>CMS Corporation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</a:rPr>
              <a:t>Communications Committee Chair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4D7DE64-EBE9-416E-B4AE-ABDCC04B0DCC}"/>
              </a:ext>
            </a:extLst>
          </p:cNvPr>
          <p:cNvSpPr txBox="1">
            <a:spLocks/>
          </p:cNvSpPr>
          <p:nvPr/>
        </p:nvSpPr>
        <p:spPr>
          <a:xfrm>
            <a:off x="3607405" y="2490590"/>
            <a:ext cx="16610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Lexi</a:t>
            </a:r>
          </a:p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Lessaris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44ECCB-0C33-434C-9A06-F5706C2ED4DD}"/>
              </a:ext>
            </a:extLst>
          </p:cNvPr>
          <p:cNvSpPr txBox="1"/>
          <p:nvPr/>
        </p:nvSpPr>
        <p:spPr>
          <a:xfrm>
            <a:off x="5306027" y="2941530"/>
            <a:ext cx="16236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33E51"/>
                </a:solidFill>
              </a:rPr>
              <a:t>MJ Engineering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</a:rPr>
              <a:t>Coalition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</a:rPr>
              <a:t>Support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37557F8-F926-4E44-831F-9223A3AD6EE8}"/>
              </a:ext>
            </a:extLst>
          </p:cNvPr>
          <p:cNvSpPr txBox="1">
            <a:spLocks/>
          </p:cNvSpPr>
          <p:nvPr/>
        </p:nvSpPr>
        <p:spPr>
          <a:xfrm>
            <a:off x="5287349" y="2495907"/>
            <a:ext cx="16610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Michael </a:t>
            </a:r>
          </a:p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DeBrino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434" y="846977"/>
            <a:ext cx="1616863" cy="16168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0" b="1910"/>
          <a:stretch/>
        </p:blipFill>
        <p:spPr>
          <a:xfrm>
            <a:off x="1925782" y="841323"/>
            <a:ext cx="1622517" cy="162251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F7800F6-7729-4A1C-A20B-F6EE35726E29}"/>
              </a:ext>
            </a:extLst>
          </p:cNvPr>
          <p:cNvSpPr txBox="1"/>
          <p:nvPr/>
        </p:nvSpPr>
        <p:spPr>
          <a:xfrm>
            <a:off x="7021453" y="2946726"/>
            <a:ext cx="15430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WSP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Membership Committee Chair</a:t>
            </a:r>
            <a:endParaRPr lang="en-US" sz="1400" dirty="0">
              <a:solidFill>
                <a:srgbClr val="133E51"/>
              </a:solidFill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B544EC4-3B6F-49C7-9B94-BB53C9F73F26}"/>
              </a:ext>
            </a:extLst>
          </p:cNvPr>
          <p:cNvSpPr txBox="1">
            <a:spLocks/>
          </p:cNvSpPr>
          <p:nvPr/>
        </p:nvSpPr>
        <p:spPr>
          <a:xfrm>
            <a:off x="6945705" y="2511196"/>
            <a:ext cx="16610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Brandi</a:t>
            </a:r>
          </a:p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Smith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792F63F-515C-4655-803D-517626677C01}"/>
              </a:ext>
            </a:extLst>
          </p:cNvPr>
          <p:cNvSpPr txBox="1"/>
          <p:nvPr/>
        </p:nvSpPr>
        <p:spPr>
          <a:xfrm>
            <a:off x="8647556" y="2907090"/>
            <a:ext cx="1607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Richard Group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Legislative Lead</a:t>
            </a:r>
            <a:endParaRPr lang="en-US" sz="1400" dirty="0">
              <a:solidFill>
                <a:srgbClr val="133E51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B4D7DE64-EBE9-416E-B4AE-ABDCC04B0DCC}"/>
              </a:ext>
            </a:extLst>
          </p:cNvPr>
          <p:cNvSpPr txBox="1">
            <a:spLocks/>
          </p:cNvSpPr>
          <p:nvPr/>
        </p:nvSpPr>
        <p:spPr>
          <a:xfrm>
            <a:off x="8626211" y="2502049"/>
            <a:ext cx="16610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Jed</a:t>
            </a:r>
          </a:p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Richard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44ECCB-0C33-434C-9A06-F5706C2ED4DD}"/>
              </a:ext>
            </a:extLst>
          </p:cNvPr>
          <p:cNvSpPr txBox="1"/>
          <p:nvPr/>
        </p:nvSpPr>
        <p:spPr>
          <a:xfrm>
            <a:off x="10328062" y="2903589"/>
            <a:ext cx="1631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i="0" u="none" strike="noStrike" baseline="0" dirty="0">
                <a:solidFill>
                  <a:srgbClr val="133E51"/>
                </a:solidFill>
                <a:latin typeface="Calibri" panose="020F0502020204030204" pitchFamily="34" charset="0"/>
              </a:rPr>
              <a:t>AE Works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Legislative Lead</a:t>
            </a:r>
            <a:endParaRPr lang="en-US" sz="1400" dirty="0">
              <a:solidFill>
                <a:srgbClr val="133E51"/>
              </a:solidFill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37557F8-F926-4E44-831F-9223A3AD6EE8}"/>
              </a:ext>
            </a:extLst>
          </p:cNvPr>
          <p:cNvSpPr txBox="1">
            <a:spLocks/>
          </p:cNvSpPr>
          <p:nvPr/>
        </p:nvSpPr>
        <p:spPr>
          <a:xfrm>
            <a:off x="10315638" y="2505194"/>
            <a:ext cx="16610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Richard </a:t>
            </a:r>
          </a:p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Witt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892" y="832795"/>
            <a:ext cx="1649309" cy="16493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5272229" y="846977"/>
            <a:ext cx="1623247" cy="162324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" t="6722" r="355" b="26603"/>
          <a:stretch/>
        </p:blipFill>
        <p:spPr>
          <a:xfrm>
            <a:off x="10296735" y="828203"/>
            <a:ext cx="1662387" cy="16623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BE89CCA-8E0E-4A9D-8701-5DFBDAC7C4F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6" t="161" r="10133" b="161"/>
          <a:stretch/>
        </p:blipFill>
        <p:spPr>
          <a:xfrm>
            <a:off x="253011" y="839859"/>
            <a:ext cx="1613666" cy="16136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7" t="-275" r="4086" b="275"/>
          <a:stretch/>
        </p:blipFill>
        <p:spPr>
          <a:xfrm>
            <a:off x="3608244" y="839859"/>
            <a:ext cx="1623981" cy="1623981"/>
          </a:xfrm>
          <a:prstGeom prst="rect">
            <a:avLst/>
          </a:prstGeom>
        </p:spPr>
      </p:pic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48E1EAB3-A393-4FB9-B538-C12A83073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01/06/2023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4594FBA0-8312-4465-B657-70E47AACC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www.cmscorp.com/success/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F65424-AA70-4AE2-AA8A-77A297D35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7</a:t>
            </a:fld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51F2B12-F037-4900-AB60-2E7D9529DD39}"/>
              </a:ext>
            </a:extLst>
          </p:cNvPr>
          <p:cNvSpPr txBox="1"/>
          <p:nvPr/>
        </p:nvSpPr>
        <p:spPr>
          <a:xfrm>
            <a:off x="543210" y="5711805"/>
            <a:ext cx="16057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Apogee Consulting Group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Legislative Lead</a:t>
            </a:r>
            <a:endParaRPr lang="en-US" sz="1400" dirty="0">
              <a:solidFill>
                <a:srgbClr val="133E51"/>
              </a:solidFill>
            </a:endParaRP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B4308EAF-8D0C-4D13-BD1F-DC1591EB2D3B}"/>
              </a:ext>
            </a:extLst>
          </p:cNvPr>
          <p:cNvSpPr txBox="1">
            <a:spLocks/>
          </p:cNvSpPr>
          <p:nvPr/>
        </p:nvSpPr>
        <p:spPr>
          <a:xfrm>
            <a:off x="511794" y="5304471"/>
            <a:ext cx="1610321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Michael </a:t>
            </a:r>
          </a:p>
          <a:p>
            <a:pPr algn="ctr"/>
            <a:r>
              <a:rPr lang="en-US" sz="2000" dirty="0" err="1">
                <a:solidFill>
                  <a:srgbClr val="5DA8D5"/>
                </a:solidFill>
                <a:latin typeface="Antonio Light" pitchFamily="2" charset="0"/>
              </a:rPr>
              <a:t>Beezley</a:t>
            </a:r>
            <a:endParaRPr lang="en-US" sz="2000" dirty="0">
              <a:solidFill>
                <a:srgbClr val="5DA8D5"/>
              </a:solidFill>
              <a:latin typeface="Antonio Light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F7800F6-7729-4A1C-A20B-F6EE35726E29}"/>
              </a:ext>
            </a:extLst>
          </p:cNvPr>
          <p:cNvSpPr txBox="1"/>
          <p:nvPr/>
        </p:nvSpPr>
        <p:spPr>
          <a:xfrm>
            <a:off x="2252749" y="5711805"/>
            <a:ext cx="15636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rgbClr val="133E5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G.M. Hill Engineering</a:t>
            </a:r>
          </a:p>
          <a:p>
            <a:r>
              <a:rPr lang="en-US" dirty="0"/>
              <a:t>Legislative Lead</a:t>
            </a:r>
          </a:p>
        </p:txBody>
      </p:sp>
      <p:sp>
        <p:nvSpPr>
          <p:cNvPr id="58" name="Title 1">
            <a:extLst>
              <a:ext uri="{FF2B5EF4-FFF2-40B4-BE49-F238E27FC236}">
                <a16:creationId xmlns:a16="http://schemas.microsoft.com/office/drawing/2014/main" id="{3B544EC4-3B6F-49C7-9B94-BB53C9F73F26}"/>
              </a:ext>
            </a:extLst>
          </p:cNvPr>
          <p:cNvSpPr txBox="1">
            <a:spLocks/>
          </p:cNvSpPr>
          <p:nvPr/>
        </p:nvSpPr>
        <p:spPr>
          <a:xfrm>
            <a:off x="2196396" y="5304471"/>
            <a:ext cx="1600033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Gina</a:t>
            </a:r>
          </a:p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Hill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792F63F-515C-4655-803D-517626677C01}"/>
              </a:ext>
            </a:extLst>
          </p:cNvPr>
          <p:cNvSpPr txBox="1"/>
          <p:nvPr/>
        </p:nvSpPr>
        <p:spPr>
          <a:xfrm>
            <a:off x="3919193" y="5711805"/>
            <a:ext cx="1577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133E51"/>
                </a:solidFill>
              </a:rPr>
              <a:t>Guidon</a:t>
            </a:r>
            <a:r>
              <a:rPr lang="en-US" sz="1400" dirty="0">
                <a:solidFill>
                  <a:srgbClr val="133E51"/>
                </a:solidFill>
              </a:rPr>
              <a:t> Design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</a:rPr>
              <a:t>Legislative Lead</a:t>
            </a: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4D7DE64-EBE9-416E-B4AE-ABDCC04B0DCC}"/>
              </a:ext>
            </a:extLst>
          </p:cNvPr>
          <p:cNvSpPr txBox="1">
            <a:spLocks/>
          </p:cNvSpPr>
          <p:nvPr/>
        </p:nvSpPr>
        <p:spPr>
          <a:xfrm>
            <a:off x="3870711" y="5298806"/>
            <a:ext cx="16610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Luke </a:t>
            </a:r>
          </a:p>
          <a:p>
            <a:pPr algn="ctr"/>
            <a:r>
              <a:rPr lang="en-US" sz="2000" dirty="0" err="1">
                <a:solidFill>
                  <a:srgbClr val="5DA8D5"/>
                </a:solidFill>
                <a:latin typeface="Antonio Light" pitchFamily="2" charset="0"/>
              </a:rPr>
              <a:t>Leising</a:t>
            </a:r>
            <a:endParaRPr lang="en-US" sz="2000" dirty="0">
              <a:solidFill>
                <a:srgbClr val="5DA8D5"/>
              </a:solidFill>
              <a:latin typeface="Antonio Light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844ECCB-0C33-434C-9A06-F5706C2ED4DD}"/>
              </a:ext>
            </a:extLst>
          </p:cNvPr>
          <p:cNvSpPr txBox="1"/>
          <p:nvPr/>
        </p:nvSpPr>
        <p:spPr>
          <a:xfrm>
            <a:off x="5577685" y="5749746"/>
            <a:ext cx="1622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33E51"/>
                </a:solidFill>
              </a:rPr>
              <a:t>Semper </a:t>
            </a:r>
            <a:r>
              <a:rPr lang="en-US" sz="1400" dirty="0" err="1">
                <a:solidFill>
                  <a:srgbClr val="133E51"/>
                </a:solidFill>
              </a:rPr>
              <a:t>Tek</a:t>
            </a:r>
            <a:endParaRPr lang="en-US" sz="1400" dirty="0">
              <a:solidFill>
                <a:srgbClr val="133E51"/>
              </a:solidFill>
            </a:endParaRPr>
          </a:p>
          <a:p>
            <a:pPr algn="ctr"/>
            <a:r>
              <a:rPr lang="en-US" sz="1400" dirty="0">
                <a:solidFill>
                  <a:srgbClr val="133E51"/>
                </a:solidFill>
              </a:rPr>
              <a:t>Legislative Lead</a:t>
            </a: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id="{F37557F8-F926-4E44-831F-9223A3AD6EE8}"/>
              </a:ext>
            </a:extLst>
          </p:cNvPr>
          <p:cNvSpPr txBox="1">
            <a:spLocks/>
          </p:cNvSpPr>
          <p:nvPr/>
        </p:nvSpPr>
        <p:spPr>
          <a:xfrm>
            <a:off x="5550791" y="5304123"/>
            <a:ext cx="1622470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Scott</a:t>
            </a:r>
          </a:p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Matheny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F7800F6-7729-4A1C-A20B-F6EE35726E29}"/>
              </a:ext>
            </a:extLst>
          </p:cNvPr>
          <p:cNvSpPr txBox="1"/>
          <p:nvPr/>
        </p:nvSpPr>
        <p:spPr>
          <a:xfrm>
            <a:off x="7292603" y="5735892"/>
            <a:ext cx="15430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Blue Cord Design &amp; Construction 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Legislative Lead</a:t>
            </a:r>
            <a:endParaRPr lang="en-US" sz="1400" dirty="0">
              <a:solidFill>
                <a:srgbClr val="133E51"/>
              </a:solidFill>
            </a:endParaRPr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3B544EC4-3B6F-49C7-9B94-BB53C9F73F26}"/>
              </a:ext>
            </a:extLst>
          </p:cNvPr>
          <p:cNvSpPr txBox="1">
            <a:spLocks/>
          </p:cNvSpPr>
          <p:nvPr/>
        </p:nvSpPr>
        <p:spPr>
          <a:xfrm>
            <a:off x="7247111" y="5319412"/>
            <a:ext cx="16610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Michael</a:t>
            </a:r>
          </a:p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Waldrop</a:t>
            </a:r>
          </a:p>
        </p:txBody>
      </p:sp>
      <p:pic>
        <p:nvPicPr>
          <p:cNvPr id="1028" name="Picture 4" descr="Mike Beezley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" t="2703" r="-581" b="32155"/>
          <a:stretch/>
        </p:blipFill>
        <p:spPr bwMode="auto">
          <a:xfrm>
            <a:off x="525241" y="3663253"/>
            <a:ext cx="1640633" cy="160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ric Dodson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60"/>
          <a:stretch/>
        </p:blipFill>
        <p:spPr bwMode="auto">
          <a:xfrm>
            <a:off x="10121648" y="3693485"/>
            <a:ext cx="1531922" cy="154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uke Dodson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" t="19634" r="-1158" b="15274"/>
          <a:stretch/>
        </p:blipFill>
        <p:spPr bwMode="auto">
          <a:xfrm>
            <a:off x="3871347" y="3650659"/>
            <a:ext cx="1645315" cy="161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cott Matheny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8" t="5864" r="588" b="28415"/>
          <a:stretch/>
        </p:blipFill>
        <p:spPr bwMode="auto">
          <a:xfrm>
            <a:off x="5550896" y="3648074"/>
            <a:ext cx="1635811" cy="161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Michael Waldrop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69"/>
          <a:stretch/>
        </p:blipFill>
        <p:spPr bwMode="auto">
          <a:xfrm>
            <a:off x="7248461" y="3657340"/>
            <a:ext cx="1613473" cy="161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335FDEC-32A1-4133-8EDE-ECF63D234ED9}"/>
              </a:ext>
            </a:extLst>
          </p:cNvPr>
          <p:cNvSpPr txBox="1"/>
          <p:nvPr/>
        </p:nvSpPr>
        <p:spPr>
          <a:xfrm>
            <a:off x="8811209" y="5734276"/>
            <a:ext cx="14335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Nicklaus Engineering, Inc.  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Legislative Lead</a:t>
            </a:r>
            <a:endParaRPr lang="en-US" sz="1400" dirty="0">
              <a:solidFill>
                <a:srgbClr val="133E51"/>
              </a:solidFill>
            </a:endParaRP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391FF3E7-6187-40C1-AFF2-B794E57C1205}"/>
              </a:ext>
            </a:extLst>
          </p:cNvPr>
          <p:cNvSpPr txBox="1">
            <a:spLocks/>
          </p:cNvSpPr>
          <p:nvPr/>
        </p:nvSpPr>
        <p:spPr>
          <a:xfrm>
            <a:off x="8827345" y="5308159"/>
            <a:ext cx="13411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Stacy Gutierrez</a:t>
            </a:r>
          </a:p>
        </p:txBody>
      </p:sp>
      <p:pic>
        <p:nvPicPr>
          <p:cNvPr id="46" name="Picture 12">
            <a:extLst>
              <a:ext uri="{FF2B5EF4-FFF2-40B4-BE49-F238E27FC236}">
                <a16:creationId xmlns:a16="http://schemas.microsoft.com/office/drawing/2014/main" id="{A5893A5A-0A80-4F7F-9BEB-1432704D6E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0" t="4053" r="22528" b="34647"/>
          <a:stretch/>
        </p:blipFill>
        <p:spPr bwMode="auto">
          <a:xfrm>
            <a:off x="8943679" y="3657340"/>
            <a:ext cx="1075072" cy="161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mscorp.com/wp-content/uploads/2022/10/Gina-Hill-PE.jpg">
            <a:extLst>
              <a:ext uri="{FF2B5EF4-FFF2-40B4-BE49-F238E27FC236}">
                <a16:creationId xmlns:a16="http://schemas.microsoft.com/office/drawing/2014/main" id="{67B6EBE3-3698-4640-BC3B-53B6DD9F8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488" y="3661700"/>
            <a:ext cx="1599431" cy="159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00C8052-BC24-4EB5-A5D2-39EAD5BD03F6}"/>
              </a:ext>
            </a:extLst>
          </p:cNvPr>
          <p:cNvSpPr txBox="1"/>
          <p:nvPr/>
        </p:nvSpPr>
        <p:spPr>
          <a:xfrm>
            <a:off x="10160395" y="5738759"/>
            <a:ext cx="14335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Blue Cord Design &amp; Construction</a:t>
            </a:r>
          </a:p>
          <a:p>
            <a:pPr algn="ctr"/>
            <a:r>
              <a:rPr lang="en-US" sz="1400" dirty="0">
                <a:solidFill>
                  <a:srgbClr val="133E51"/>
                </a:solidFill>
                <a:latin typeface="Calibri" panose="020F0502020204030204" pitchFamily="34" charset="0"/>
              </a:rPr>
              <a:t>Legislative Lead</a:t>
            </a:r>
            <a:endParaRPr lang="en-US" sz="1400" dirty="0">
              <a:solidFill>
                <a:srgbClr val="133E51"/>
              </a:solidFill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CC0B4C42-2958-417C-A953-106F3C2DA85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7" t="8168" r="19192" b="37190"/>
          <a:stretch/>
        </p:blipFill>
        <p:spPr>
          <a:xfrm>
            <a:off x="8630896" y="828203"/>
            <a:ext cx="1623845" cy="1650428"/>
          </a:xfrm>
          <a:prstGeom prst="rect">
            <a:avLst/>
          </a:prstGeom>
        </p:spPr>
      </p:pic>
      <p:sp>
        <p:nvSpPr>
          <p:cNvPr id="52" name="Title 1">
            <a:extLst>
              <a:ext uri="{FF2B5EF4-FFF2-40B4-BE49-F238E27FC236}">
                <a16:creationId xmlns:a16="http://schemas.microsoft.com/office/drawing/2014/main" id="{B0B31C53-4108-42E9-A70D-06E82406556C}"/>
              </a:ext>
            </a:extLst>
          </p:cNvPr>
          <p:cNvSpPr txBox="1">
            <a:spLocks/>
          </p:cNvSpPr>
          <p:nvPr/>
        </p:nvSpPr>
        <p:spPr>
          <a:xfrm>
            <a:off x="10219467" y="5319887"/>
            <a:ext cx="1341129" cy="447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Eric</a:t>
            </a:r>
          </a:p>
          <a:p>
            <a:pPr algn="ctr"/>
            <a:r>
              <a:rPr lang="en-US" sz="2000" dirty="0">
                <a:solidFill>
                  <a:srgbClr val="5DA8D5"/>
                </a:solidFill>
                <a:latin typeface="Antonio Light" pitchFamily="2" charset="0"/>
              </a:rPr>
              <a:t>Dodson</a:t>
            </a:r>
          </a:p>
        </p:txBody>
      </p:sp>
    </p:spTree>
    <p:extLst>
      <p:ext uri="{BB962C8B-B14F-4D97-AF65-F5344CB8AC3E}">
        <p14:creationId xmlns:p14="http://schemas.microsoft.com/office/powerpoint/2010/main" val="868471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4E4F7-5DF6-4F5B-8EE5-E8EDB06A5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SUPPORTERS</a:t>
            </a:r>
            <a:endParaRPr lang="en-US" dirty="0">
              <a:solidFill>
                <a:srgbClr val="65B7CC"/>
              </a:solidFill>
              <a:latin typeface="Antonio bold" pitchFamily="2" charset="0"/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D1ED7F64-C21F-4604-8D08-3CA38CBE2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01/06/2023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7C6B1A3-AEF3-4F31-8A83-ABFC99F50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www.cmscorp.com/success/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C9D26B3-CE07-443F-9BDC-2F51A9398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C694D6-6BA3-4D21-8ECB-D6D03764A1E1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65B7CC"/>
                </a:solidFill>
                <a:effectLst/>
                <a:uLnTx/>
                <a:uFillTx/>
                <a:latin typeface="Antonio Light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65B7CC"/>
              </a:solidFill>
              <a:effectLst/>
              <a:uLnTx/>
              <a:uFillTx/>
              <a:latin typeface="Antonio Light" pitchFamily="2" charset="0"/>
              <a:ea typeface="+mn-ea"/>
              <a:cs typeface="+mn-cs"/>
            </a:endParaRPr>
          </a:p>
        </p:txBody>
      </p:sp>
      <p:pic>
        <p:nvPicPr>
          <p:cNvPr id="1026" name="Picture 2" descr="Visitor's Guide to The White House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0629" y="285730"/>
            <a:ext cx="2841379" cy="159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8" descr="https://cmscorp.com/wp-content/uploads/2022/05/SAME-Ramp-Up.jpg">
            <a:extLst>
              <a:ext uri="{FF2B5EF4-FFF2-40B4-BE49-F238E27FC236}">
                <a16:creationId xmlns:a16="http://schemas.microsoft.com/office/drawing/2014/main" id="{F8DA4C30-44BD-41C1-A1A4-4914E184A8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00" b="22333"/>
          <a:stretch/>
        </p:blipFill>
        <p:spPr bwMode="auto">
          <a:xfrm>
            <a:off x="2610759" y="4870578"/>
            <a:ext cx="2014077" cy="112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FCF3D3C-F4C4-436F-B009-1344D7AF42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774" y="3300613"/>
            <a:ext cx="1914247" cy="13316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887A8E-7271-4FC4-A6F5-77F7FEDCF2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704" y="5110424"/>
            <a:ext cx="3810000" cy="8953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3B11DD-A586-41FD-A4D9-565F022615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753" y="2144241"/>
            <a:ext cx="1824191" cy="10071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D50A80-8C9F-4C8F-8E28-B492E7ACD2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09" y="3679465"/>
            <a:ext cx="3258511" cy="7714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45AC16-3BDC-4148-B3A7-490A42780E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685" y="3604900"/>
            <a:ext cx="3302972" cy="97988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A5432A7-5161-4C37-A554-4407991DBA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828" y="1934874"/>
            <a:ext cx="1869808" cy="12590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93150AF-D053-4ECE-9030-7990EDA383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469" y="1911741"/>
            <a:ext cx="3541451" cy="134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5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C668E04-8DF8-4A3A-AB24-16080A6324D7}"/>
              </a:ext>
            </a:extLst>
          </p:cNvPr>
          <p:cNvSpPr/>
          <p:nvPr/>
        </p:nvSpPr>
        <p:spPr>
          <a:xfrm>
            <a:off x="5223163" y="1055832"/>
            <a:ext cx="1736437" cy="1757218"/>
          </a:xfrm>
          <a:prstGeom prst="rect">
            <a:avLst/>
          </a:prstGeom>
          <a:solidFill>
            <a:srgbClr val="133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B93BF-CEF1-4436-8F8C-C3C2D0F61C9E}"/>
              </a:ext>
            </a:extLst>
          </p:cNvPr>
          <p:cNvSpPr txBox="1"/>
          <p:nvPr/>
        </p:nvSpPr>
        <p:spPr>
          <a:xfrm>
            <a:off x="2503055" y="3124777"/>
            <a:ext cx="71766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4800" dirty="0">
                <a:solidFill>
                  <a:srgbClr val="133E51"/>
                </a:solidFill>
                <a:latin typeface="Antonio bold" pitchFamily="2" charset="0"/>
              </a:rPr>
              <a:t>Sign the Petition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133E51"/>
                </a:solidFill>
                <a:effectLst/>
                <a:uLnTx/>
                <a:uFillTx/>
                <a:latin typeface="Antonio bold" pitchFamily="2" charset="0"/>
                <a:ea typeface="+mn-ea"/>
                <a:cs typeface="+mn-cs"/>
              </a:rPr>
              <a:t>https://bit.ly/PILOTACTION</a:t>
            </a:r>
          </a:p>
        </p:txBody>
      </p:sp>
      <p:pic>
        <p:nvPicPr>
          <p:cNvPr id="11" name="Graphic 10" descr="Architecture with solid fill">
            <a:extLst>
              <a:ext uri="{FF2B5EF4-FFF2-40B4-BE49-F238E27FC236}">
                <a16:creationId xmlns:a16="http://schemas.microsoft.com/office/drawing/2014/main" id="{31AC473E-64D5-405F-8980-E6326AADB2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8875" y="1262634"/>
            <a:ext cx="1305653" cy="1305653"/>
          </a:xfrm>
          <a:prstGeom prst="rect">
            <a:avLst/>
          </a:prstGeom>
        </p:spPr>
      </p:pic>
      <p:pic>
        <p:nvPicPr>
          <p:cNvPr id="3074" name="Picture 2" descr="Linkedin - Free social media icons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47" y="5317098"/>
            <a:ext cx="730082" cy="73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A94577-A228-4A36-B7EF-60009CE05E0A}"/>
              </a:ext>
            </a:extLst>
          </p:cNvPr>
          <p:cNvSpPr txBox="1"/>
          <p:nvPr/>
        </p:nvSpPr>
        <p:spPr>
          <a:xfrm>
            <a:off x="1903818" y="5405140"/>
            <a:ext cx="4561833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133E51"/>
                </a:solidFill>
                <a:latin typeface="Calibri" panose="020F0502020204030204" pitchFamily="34" charset="0"/>
              </a:rPr>
              <a:t>@Transitioning Federal Small Businesses</a:t>
            </a:r>
            <a:endParaRPr lang="en-US" sz="2000" dirty="0">
              <a:solidFill>
                <a:srgbClr val="133E51"/>
              </a:solidFill>
            </a:endParaRPr>
          </a:p>
        </p:txBody>
      </p:sp>
      <p:pic>
        <p:nvPicPr>
          <p:cNvPr id="3076" name="Picture 4" descr="Facebook - Free social media icons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494" y="5331977"/>
            <a:ext cx="700324" cy="70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F4A803-CC41-4DD0-BDCD-B9D1DC3C285A}"/>
              </a:ext>
            </a:extLst>
          </p:cNvPr>
          <p:cNvSpPr txBox="1"/>
          <p:nvPr/>
        </p:nvSpPr>
        <p:spPr>
          <a:xfrm>
            <a:off x="7226086" y="5408076"/>
            <a:ext cx="4561833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>
                <a:solidFill>
                  <a:srgbClr val="133E51"/>
                </a:solidFill>
                <a:latin typeface="Calibri" panose="020F0502020204030204" pitchFamily="34" charset="0"/>
              </a:rPr>
              <a:t>https://cmscorp.com/success/</a:t>
            </a:r>
            <a:endParaRPr lang="en-US" sz="2000" dirty="0">
              <a:solidFill>
                <a:srgbClr val="133E5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B426E-A62C-4F40-AEFC-9DD3B2490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E5FD7-25D5-4F2E-95D8-D3E9D7A76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www.cmscorp.com/success/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BDD998-951C-472F-949E-DFCA19DE5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694D6-6BA3-4D21-8ECB-D6D03764A1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432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6789</TotalTime>
  <Words>311</Words>
  <Application>Microsoft Office PowerPoint</Application>
  <PresentationFormat>Widescreen</PresentationFormat>
  <Paragraphs>101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Antonio bold</vt:lpstr>
      <vt:lpstr>Antonio Light</vt:lpstr>
      <vt:lpstr>Arial</vt:lpstr>
      <vt:lpstr>Calibri</vt:lpstr>
      <vt:lpstr>Office Theme</vt:lpstr>
      <vt:lpstr>PowerPoint Presentation</vt:lpstr>
      <vt:lpstr>PowerPoint Presentation</vt:lpstr>
      <vt:lpstr>SAME INDUSTRY-GOVERNMENT ENGAGEMENT (IGE) INITIATIVE</vt:lpstr>
      <vt:lpstr>PowerPoint Presentation</vt:lpstr>
      <vt:lpstr>7-YEAR TRANSITIONING PROGRAM</vt:lpstr>
      <vt:lpstr>PowerPoint Presentation</vt:lpstr>
      <vt:lpstr>MEET THE LEADERSHIP TEAM</vt:lpstr>
      <vt:lpstr>SUPPORTERS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 Champagne</dc:creator>
  <cp:lastModifiedBy>Mercedes Enrique</cp:lastModifiedBy>
  <cp:revision>118</cp:revision>
  <cp:lastPrinted>2022-05-09T17:29:20Z</cp:lastPrinted>
  <dcterms:created xsi:type="dcterms:W3CDTF">2022-04-12T16:22:03Z</dcterms:created>
  <dcterms:modified xsi:type="dcterms:W3CDTF">2023-01-24T20:27:57Z</dcterms:modified>
</cp:coreProperties>
</file>